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5329238" cy="756126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16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63" autoAdjust="0"/>
  </p:normalViewPr>
  <p:slideViewPr>
    <p:cSldViewPr>
      <p:cViewPr>
        <p:scale>
          <a:sx n="80" d="100"/>
          <a:sy n="80" d="100"/>
        </p:scale>
        <p:origin x="-1901" y="365"/>
      </p:cViewPr>
      <p:guideLst>
        <p:guide orient="horz" pos="2382"/>
        <p:guide pos="1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9693" y="2348894"/>
            <a:ext cx="4529852" cy="162077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99386" y="4284716"/>
            <a:ext cx="3730467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3CE5A-6ECE-4BE1-AA07-66C15A18C934}" type="datetimeFigureOut">
              <a:rPr lang="pl-PL"/>
              <a:pPr>
                <a:defRPr/>
              </a:pPr>
              <a:t>09.02.2017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4897C-11D9-490C-BC47-4046924248F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94B81-5C8D-415C-B356-7576ED523337}" type="datetimeFigureOut">
              <a:rPr lang="pl-PL"/>
              <a:pPr>
                <a:defRPr/>
              </a:pPr>
              <a:t>09.02.2017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FD1C1-20B2-4B69-907B-8851989F3B3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185672" y="302803"/>
            <a:ext cx="1299002" cy="645157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88667" y="302803"/>
            <a:ext cx="3808185" cy="645157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83A1B-F2B7-4FD7-A7D9-4CAF1F0DC162}" type="datetimeFigureOut">
              <a:rPr lang="pl-PL"/>
              <a:pPr>
                <a:defRPr/>
              </a:pPr>
              <a:t>09.02.2017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DC503-5DFF-4A8C-8332-23C1354D3C7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03592-5BC1-4F4F-8840-698772B2D551}" type="datetimeFigureOut">
              <a:rPr lang="pl-PL"/>
              <a:pPr>
                <a:defRPr/>
              </a:pPr>
              <a:t>09.02.2017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7EC5-AA82-4196-A236-6E0EF263B9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0973" y="4858813"/>
            <a:ext cx="4529852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20973" y="3204786"/>
            <a:ext cx="4529852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E1180-6FEB-40BE-8E0F-E0D185D0A876}" type="datetimeFigureOut">
              <a:rPr lang="pl-PL"/>
              <a:pPr>
                <a:defRPr/>
              </a:pPr>
              <a:t>09.02.2017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3F1FB-C9C6-4D8D-BF7A-4EFFF7997F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88667" y="1764296"/>
            <a:ext cx="2553593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931081" y="1764296"/>
            <a:ext cx="2553593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F71D6-4AFE-4FB3-BBCA-9EC57C630205}" type="datetimeFigureOut">
              <a:rPr lang="pl-PL"/>
              <a:pPr>
                <a:defRPr/>
              </a:pPr>
              <a:t>09.02.2017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91E7F-BB51-4D57-AB6E-B166836B28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6462" y="302801"/>
            <a:ext cx="4796314" cy="1260211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66462" y="1692533"/>
            <a:ext cx="2354672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66462" y="2397901"/>
            <a:ext cx="2354672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2707179" y="1692533"/>
            <a:ext cx="2355597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707179" y="2397901"/>
            <a:ext cx="2355597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94B46-0371-4210-A37A-60CCB526BC5E}" type="datetimeFigureOut">
              <a:rPr lang="pl-PL"/>
              <a:pPr>
                <a:defRPr/>
              </a:pPr>
              <a:t>09.02.2017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B7A6A-E728-40BF-A3B7-90BE630362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0DCA4-562A-4174-9645-85DF6E649B9D}" type="datetimeFigureOut">
              <a:rPr lang="pl-PL"/>
              <a:pPr>
                <a:defRPr/>
              </a:pPr>
              <a:t>09.02.2017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950A6-26CF-4C02-A9A5-6487B581AAE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B9757-8680-474F-A3B7-F12E3EB2FC3C}" type="datetimeFigureOut">
              <a:rPr lang="pl-PL"/>
              <a:pPr>
                <a:defRPr/>
              </a:pPr>
              <a:t>09.02.2017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CEDAF-D6DA-4571-9C9B-3437ED0D6F1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6462" y="301050"/>
            <a:ext cx="1753283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83584" y="301052"/>
            <a:ext cx="2979192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66462" y="1582266"/>
            <a:ext cx="1753283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FCC79-5832-4C99-857F-87C351F857B1}" type="datetimeFigureOut">
              <a:rPr lang="pl-PL"/>
              <a:pPr>
                <a:defRPr/>
              </a:pPr>
              <a:t>09.02.2017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5783-2486-4CBC-BF1D-6E4640C6EC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4568" y="5292884"/>
            <a:ext cx="3197543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44568" y="675613"/>
            <a:ext cx="3197543" cy="453675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044568" y="5917739"/>
            <a:ext cx="3197543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16B61-E3EC-427F-BDB1-3817459F27FE}" type="datetimeFigureOut">
              <a:rPr lang="pl-PL"/>
              <a:pPr>
                <a:defRPr/>
              </a:pPr>
              <a:t>09.02.2017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18FF4-5261-47C8-87A2-B67799BAE8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266700" y="303213"/>
            <a:ext cx="4795838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266700" y="1763713"/>
            <a:ext cx="4795838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E77233-BFE8-455F-83DB-1867F360021E}" type="datetimeFigureOut">
              <a:rPr lang="pl-PL"/>
              <a:pPr>
                <a:defRPr/>
              </a:pPr>
              <a:t>09.02.2017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DB57FA-661D-4DE7-B7D5-68AA121572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ole tekstowe 3"/>
          <p:cNvSpPr txBox="1">
            <a:spLocks noChangeArrowheads="1"/>
          </p:cNvSpPr>
          <p:nvPr/>
        </p:nvSpPr>
        <p:spPr bwMode="auto">
          <a:xfrm>
            <a:off x="223838" y="446088"/>
            <a:ext cx="185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223838" y="647952"/>
            <a:ext cx="4886325" cy="61170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endParaRPr lang="pl-PL" sz="1400" b="1" dirty="0" smtClean="0">
              <a:solidFill>
                <a:srgbClr val="02174C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1400" b="1" dirty="0" smtClean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I </a:t>
            </a:r>
            <a:r>
              <a:rPr lang="pl-PL" sz="1400" b="1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Ogólnopolska Konferencja</a:t>
            </a:r>
            <a:br>
              <a:rPr lang="pl-PL" sz="1400" b="1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r>
              <a:rPr lang="pl-PL" sz="1400" b="1" dirty="0" smtClean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Naukowo–Szkoleniowa</a:t>
            </a:r>
          </a:p>
          <a:p>
            <a:pPr algn="ctr">
              <a:lnSpc>
                <a:spcPct val="150000"/>
              </a:lnSpc>
            </a:pPr>
            <a:r>
              <a:rPr lang="pl-PL" sz="1000" dirty="0">
                <a:latin typeface="Cambria" pitchFamily="18" charset="0"/>
                <a:cs typeface="Times New Roman" pitchFamily="18" charset="0"/>
              </a:rPr>
              <a:t/>
            </a:r>
            <a:br>
              <a:rPr lang="pl-PL" sz="1000" dirty="0">
                <a:latin typeface="Cambria" pitchFamily="18" charset="0"/>
                <a:cs typeface="Times New Roman" pitchFamily="18" charset="0"/>
              </a:rPr>
            </a:br>
            <a:r>
              <a:rPr lang="pl-PL" sz="1400" b="1" dirty="0" smtClean="0">
                <a:solidFill>
                  <a:srgbClr val="C39242"/>
                </a:solidFill>
                <a:latin typeface="Cambria" pitchFamily="18" charset="0"/>
                <a:cs typeface="Times New Roman" pitchFamily="18" charset="0"/>
              </a:rPr>
              <a:t>Kliniczne </a:t>
            </a:r>
            <a:r>
              <a:rPr lang="pl-PL" sz="1400" b="1" dirty="0">
                <a:solidFill>
                  <a:srgbClr val="C39242"/>
                </a:solidFill>
                <a:latin typeface="Cambria" pitchFamily="18" charset="0"/>
                <a:cs typeface="Times New Roman" pitchFamily="18" charset="0"/>
              </a:rPr>
              <a:t>Aspekty Diagnozy Psychologicznej</a:t>
            </a:r>
            <a:r>
              <a:rPr lang="pl-PL" sz="1000" dirty="0">
                <a:latin typeface="Cambria" pitchFamily="18" charset="0"/>
                <a:cs typeface="Times New Roman" pitchFamily="18" charset="0"/>
              </a:rPr>
              <a:t/>
            </a:r>
            <a:br>
              <a:rPr lang="pl-PL" sz="1000" dirty="0">
                <a:latin typeface="Cambria" pitchFamily="18" charset="0"/>
                <a:cs typeface="Times New Roman" pitchFamily="18" charset="0"/>
              </a:rPr>
            </a:br>
            <a:endParaRPr lang="pl-PL" sz="1000" dirty="0">
              <a:latin typeface="Cambria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1100" b="1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Bydgoszcz, 9-10 marca 2017</a:t>
            </a:r>
            <a:endParaRPr lang="pl-PL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pl-PL" sz="1100" dirty="0" smtClean="0">
              <a:solidFill>
                <a:srgbClr val="02174C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1100" dirty="0" smtClean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Mamy </a:t>
            </a:r>
            <a:r>
              <a:rPr lang="pl-PL" sz="11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przyjemność zaprosić Państwa na</a:t>
            </a:r>
            <a:endParaRPr lang="pl-PL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11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I Ogólnopolską Konferencję Naukowo-Szkoleniową</a:t>
            </a:r>
            <a:endParaRPr lang="pl-PL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11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Kliniczne Aspekty Diagnozy Psychologicznej</a:t>
            </a:r>
            <a:endParaRPr lang="pl-PL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11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w dniach 9-10 marca 2017r. w </a:t>
            </a:r>
            <a:r>
              <a:rPr lang="pl-PL" sz="1100" dirty="0" smtClean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Bydgoszczy</a:t>
            </a:r>
          </a:p>
          <a:p>
            <a:pPr algn="ctr">
              <a:lnSpc>
                <a:spcPct val="150000"/>
              </a:lnSpc>
            </a:pPr>
            <a:endParaRPr lang="pl-PL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900" dirty="0" smtClean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Głównym </a:t>
            </a: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celem planowanego spotkania jest integracja środowiska psychologów klinicznych</a:t>
            </a:r>
          </a:p>
          <a:p>
            <a:pPr algn="ctr">
              <a:lnSpc>
                <a:spcPct val="150000"/>
              </a:lnSpc>
            </a:pP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 wokół zagadnienia diagnozy klinicznej w odpowiedzi na zapotrzebowanie płynące </a:t>
            </a:r>
            <a:r>
              <a:rPr lang="pl-PL" sz="900" dirty="0" smtClean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ze środowiska </a:t>
            </a: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psychologów zajmujących się diagnozą oraz działanie na rzecz </a:t>
            </a:r>
          </a:p>
          <a:p>
            <a:pPr algn="ctr">
              <a:lnSpc>
                <a:spcPct val="150000"/>
              </a:lnSpc>
            </a:pP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kształtowania i realizowania standardów diagnozy klinicznej.</a:t>
            </a:r>
            <a:r>
              <a:rPr lang="pl-PL" sz="900" dirty="0">
                <a:latin typeface="Cambria" pitchFamily="18" charset="0"/>
                <a:cs typeface="Times New Roman" pitchFamily="18" charset="0"/>
              </a:rPr>
              <a:t/>
            </a:r>
            <a:br>
              <a:rPr lang="pl-PL" sz="900" dirty="0">
                <a:latin typeface="Cambria" pitchFamily="18" charset="0"/>
                <a:cs typeface="Times New Roman" pitchFamily="18" charset="0"/>
              </a:rPr>
            </a:b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Potrzeba refleksji nad klinicznymi aspektami diagnozy psychologicznej jest w założeniach </a:t>
            </a:r>
          </a:p>
          <a:p>
            <a:pPr algn="ctr">
              <a:lnSpc>
                <a:spcPct val="150000"/>
              </a:lnSpc>
            </a:pP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organizatorów traktowana jako postulat kierowany zarówno pod adresem teorii naukowej, </a:t>
            </a:r>
          </a:p>
          <a:p>
            <a:pPr algn="ctr">
              <a:lnSpc>
                <a:spcPct val="150000"/>
              </a:lnSpc>
            </a:pP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jak i praktyki społecznej. Ma podkreślić tym samym związek pomiędzy teorią, która nadaje</a:t>
            </a:r>
          </a:p>
          <a:p>
            <a:pPr algn="ctr">
              <a:lnSpc>
                <a:spcPct val="150000"/>
              </a:lnSpc>
            </a:pP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 sens praktycznemu działaniu a praktyką społeczną, która weryfikuje teorię.</a:t>
            </a:r>
            <a:r>
              <a:rPr lang="pl-PL" sz="900" dirty="0">
                <a:latin typeface="Cambria" pitchFamily="18" charset="0"/>
                <a:cs typeface="Times New Roman" pitchFamily="18" charset="0"/>
              </a:rPr>
              <a:t/>
            </a:r>
            <a:br>
              <a:rPr lang="pl-PL" sz="900" dirty="0">
                <a:latin typeface="Cambria" pitchFamily="18" charset="0"/>
                <a:cs typeface="Times New Roman" pitchFamily="18" charset="0"/>
              </a:rPr>
            </a:b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I Ogólnopolska Konferencja Naukowo-Szkoleniowa pt.: </a:t>
            </a:r>
          </a:p>
          <a:p>
            <a:pPr algn="ctr">
              <a:lnSpc>
                <a:spcPct val="150000"/>
              </a:lnSpc>
            </a:pP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Kliniczne aspekty diagnozy psychologicznej inauguruje obchody </a:t>
            </a:r>
          </a:p>
          <a:p>
            <a:pPr algn="ctr">
              <a:lnSpc>
                <a:spcPct val="150000"/>
              </a:lnSpc>
            </a:pP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20-lecia kształcenia psychologów w Instytucie Psychologii UKW w </a:t>
            </a:r>
            <a:r>
              <a:rPr lang="pl-PL" sz="900" dirty="0" smtClean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Bydgoszczy</a:t>
            </a:r>
          </a:p>
          <a:p>
            <a:pPr algn="ctr">
              <a:lnSpc>
                <a:spcPct val="150000"/>
              </a:lnSpc>
            </a:pPr>
            <a:endParaRPr lang="pl-PL" sz="900" dirty="0"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563233"/>
            <a:ext cx="783294" cy="1239074"/>
          </a:xfrm>
          <a:prstGeom prst="rect">
            <a:avLst/>
          </a:prstGeom>
          <a:noFill/>
        </p:spPr>
      </p:pic>
      <p:pic>
        <p:nvPicPr>
          <p:cNvPr id="1026" name="Picture 2" descr="logo-20lecie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772" y="38419"/>
            <a:ext cx="2126456" cy="81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9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93" y="6640287"/>
            <a:ext cx="440876" cy="407669"/>
          </a:xfrm>
          <a:prstGeom prst="rect">
            <a:avLst/>
          </a:prstGeom>
          <a:noFill/>
        </p:spPr>
      </p:pic>
      <p:pic>
        <p:nvPicPr>
          <p:cNvPr id="11" name="Obraz 1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836" y="6844121"/>
            <a:ext cx="767715" cy="178435"/>
          </a:xfrm>
          <a:prstGeom prst="rect">
            <a:avLst/>
          </a:prstGeom>
          <a:noFill/>
        </p:spPr>
      </p:pic>
      <p:pic>
        <p:nvPicPr>
          <p:cNvPr id="13" name="Obraz 12" descr="ptp logo.png"/>
          <p:cNvPicPr/>
          <p:nvPr/>
        </p:nvPicPr>
        <p:blipFill>
          <a:blip r:embed="rId7"/>
          <a:stretch>
            <a:fillRect/>
          </a:stretch>
        </p:blipFill>
        <p:spPr>
          <a:xfrm>
            <a:off x="3189838" y="6691628"/>
            <a:ext cx="439420" cy="441325"/>
          </a:xfrm>
          <a:prstGeom prst="rect">
            <a:avLst/>
          </a:prstGeom>
        </p:spPr>
      </p:pic>
      <p:pic>
        <p:nvPicPr>
          <p:cNvPr id="14" name="Obraz 1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815" y="6673833"/>
            <a:ext cx="414655" cy="520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Znalezione obrazy dla zapytania herb bydgoszczy do wydruku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39882" y="1043145"/>
            <a:ext cx="353927" cy="42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4328137" y="1412949"/>
            <a:ext cx="777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" dirty="0" smtClean="0">
                <a:solidFill>
                  <a:srgbClr val="002060"/>
                </a:solidFill>
              </a:rPr>
              <a:t>Patronat Prezydenta Miasta Bydgoszczy</a:t>
            </a:r>
            <a:endParaRPr lang="pl-PL" sz="600" dirty="0">
              <a:solidFill>
                <a:srgbClr val="002060"/>
              </a:solidFill>
            </a:endParaRPr>
          </a:p>
        </p:txBody>
      </p:sp>
      <p:pic>
        <p:nvPicPr>
          <p:cNvPr id="1030" name="Picture 6" descr="Znalezione obrazy dla zapytania ukw log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7" y="361861"/>
            <a:ext cx="490317" cy="48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ole tekstowe 14"/>
          <p:cNvSpPr txBox="1"/>
          <p:nvPr/>
        </p:nvSpPr>
        <p:spPr>
          <a:xfrm>
            <a:off x="4263466" y="814495"/>
            <a:ext cx="906756" cy="190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" dirty="0" smtClean="0">
                <a:solidFill>
                  <a:srgbClr val="002060"/>
                </a:solidFill>
              </a:rPr>
              <a:t>Patronat</a:t>
            </a:r>
            <a:r>
              <a:rPr lang="pl-PL" sz="600" dirty="0" smtClean="0"/>
              <a:t> Rektora UKW</a:t>
            </a:r>
            <a:endParaRPr lang="pl-PL" sz="600" dirty="0"/>
          </a:p>
        </p:txBody>
      </p:sp>
      <p:sp>
        <p:nvSpPr>
          <p:cNvPr id="20" name="Pole tekstowe 2"/>
          <p:cNvSpPr txBox="1">
            <a:spLocks noChangeArrowheads="1"/>
          </p:cNvSpPr>
          <p:nvPr/>
        </p:nvSpPr>
        <p:spPr bwMode="auto">
          <a:xfrm>
            <a:off x="333938" y="7031798"/>
            <a:ext cx="1276985" cy="2946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pl-PL" sz="600" b="1" dirty="0">
                <a:solidFill>
                  <a:srgbClr val="66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Ogólnopolska Sekcja Psychologii Klinicznej  Człowieka Dorosłego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33388" y="868363"/>
            <a:ext cx="4464050" cy="61170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l-PL" sz="900" b="1" i="1" dirty="0" smtClean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W PROGRAMIE KONFERENCJI</a:t>
            </a:r>
          </a:p>
          <a:p>
            <a:pPr>
              <a:lnSpc>
                <a:spcPct val="150000"/>
              </a:lnSpc>
            </a:pPr>
            <a:endParaRPr lang="pl-PL" sz="900" dirty="0" smtClean="0">
              <a:solidFill>
                <a:srgbClr val="02174C"/>
              </a:solidFill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900" b="1" i="1" dirty="0" smtClean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Wykład inauguracyjny</a:t>
            </a: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Prof. dr hab. Lidia </a:t>
            </a:r>
            <a:r>
              <a:rPr lang="pl-PL" sz="900" dirty="0" err="1" smtClean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Cierpiałkowska</a:t>
            </a:r>
            <a:r>
              <a:rPr lang="pl-PL" sz="900" dirty="0" smtClean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, dr Emilia Soroko</a:t>
            </a: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"Diagnoza kliniczna a kompetencje diagnostyczne"</a:t>
            </a:r>
            <a:b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r>
              <a:rPr lang="pl-PL" sz="900" b="1" i="1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Wykłady </a:t>
            </a:r>
            <a:r>
              <a:rPr lang="pl-PL" sz="900" b="1" i="1" dirty="0" smtClean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plenarne</a:t>
            </a:r>
            <a:r>
              <a:rPr lang="pl-PL" sz="900" i="1" dirty="0" smtClean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pl-PL" sz="900" i="1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pl-PL" sz="900" i="1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Prof. dr hab. Ewa Pisula</a:t>
            </a:r>
            <a:b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"Wyzwania związane z diagnozą zaburzeń ze spektrum autyzmu"</a:t>
            </a:r>
            <a:b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r>
              <a:rPr lang="pl-PL" sz="900" dirty="0" smtClean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dr </a:t>
            </a: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hab. Bernadetta Izydorczyk, </a:t>
            </a:r>
            <a:r>
              <a:rPr lang="pl-PL" sz="900" dirty="0" smtClean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prof</a:t>
            </a: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. UJ </a:t>
            </a:r>
            <a:b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"Psychologiczna diagnoza zaburzeń odżywiania"</a:t>
            </a:r>
            <a:b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r>
              <a:rPr lang="pl-PL" sz="900" dirty="0" smtClean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dr </a:t>
            </a: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hab. Małgorzata A. Basińska, </a:t>
            </a:r>
            <a:r>
              <a:rPr lang="pl-PL" sz="900" dirty="0" smtClean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prof</a:t>
            </a: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. UKW </a:t>
            </a:r>
            <a:b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"Pomiar dyskomfortu w teście MMPI-2 i jego znaczenie w procesie interpretacji profilu"</a:t>
            </a:r>
            <a:endParaRPr lang="pl-PL" sz="900" dirty="0"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 </a:t>
            </a:r>
            <a:endParaRPr lang="pl-PL" sz="900" dirty="0"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900" b="1" i="1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KONTAKT</a:t>
            </a:r>
            <a:endParaRPr lang="pl-PL" sz="900" b="1" dirty="0"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Instytut Psychologii UKW</a:t>
            </a:r>
            <a:b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Zakład Psychopatologii i Diagnozy Klinicznej</a:t>
            </a:r>
            <a:b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ul. Staffa 1</a:t>
            </a:r>
            <a:b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85-867 Bydgoszcz</a:t>
            </a:r>
            <a:b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endParaRPr lang="pl-PL" sz="900" dirty="0"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Biuro Komitetu Organizacyjnego</a:t>
            </a:r>
            <a:b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I Ogólnopolskiej Konferencji Naukowo-Szkoleniowej</a:t>
            </a:r>
            <a:b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Kliniczne Aspekty Diagnozy Psychologicznej</a:t>
            </a:r>
            <a:b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</a:br>
            <a:r>
              <a:rPr lang="pl-PL" sz="900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tel. 881 700 787</a:t>
            </a:r>
            <a:endParaRPr lang="pl-PL" sz="900" dirty="0"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900" dirty="0" smtClean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klindiagnpsych@gmail.com</a:t>
            </a:r>
          </a:p>
          <a:p>
            <a:pPr>
              <a:lnSpc>
                <a:spcPct val="150000"/>
              </a:lnSpc>
            </a:pPr>
            <a:endParaRPr lang="pl-PL" sz="900" dirty="0"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900" b="1" dirty="0">
                <a:solidFill>
                  <a:srgbClr val="02174C"/>
                </a:solidFill>
                <a:latin typeface="Cambria" pitchFamily="18" charset="0"/>
                <a:cs typeface="Times New Roman" pitchFamily="18" charset="0"/>
              </a:rPr>
              <a:t>Więcej informacji na stronie: www.kadp.edu.pl</a:t>
            </a:r>
            <a:endParaRPr lang="pl-PL" sz="900" dirty="0"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3" name="Obraz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755" y="612279"/>
            <a:ext cx="864096" cy="1368152"/>
          </a:xfrm>
          <a:prstGeom prst="rect">
            <a:avLst/>
          </a:prstGeom>
          <a:noFill/>
        </p:spPr>
      </p:pic>
      <p:pic>
        <p:nvPicPr>
          <p:cNvPr id="6" name="Picture 2" descr="logo-20lecie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478" y="130107"/>
            <a:ext cx="1763870" cy="6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21</Words>
  <Application>Microsoft Office PowerPoint</Application>
  <PresentationFormat>Niestandardowy</PresentationFormat>
  <Paragraphs>31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Jacek Dabrowski</dc:creator>
  <cp:lastModifiedBy>Małgorzata</cp:lastModifiedBy>
  <cp:revision>9</cp:revision>
  <dcterms:created xsi:type="dcterms:W3CDTF">2016-11-15T16:50:52Z</dcterms:created>
  <dcterms:modified xsi:type="dcterms:W3CDTF">2017-02-09T20:44:49Z</dcterms:modified>
</cp:coreProperties>
</file>